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8" r:id="rId5"/>
    <p:sldId id="259" r:id="rId6"/>
    <p:sldId id="261" r:id="rId7"/>
    <p:sldId id="262" r:id="rId8"/>
    <p:sldId id="263" r:id="rId9"/>
    <p:sldId id="279" r:id="rId10"/>
    <p:sldId id="265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72" r:id="rId19"/>
    <p:sldId id="273" r:id="rId20"/>
    <p:sldId id="282" r:id="rId21"/>
    <p:sldId id="274" r:id="rId22"/>
    <p:sldId id="275" r:id="rId23"/>
    <p:sldId id="276" r:id="rId24"/>
    <p:sldId id="277" r:id="rId25"/>
    <p:sldId id="281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2874" autoAdjust="0"/>
  </p:normalViewPr>
  <p:slideViewPr>
    <p:cSldViewPr>
      <p:cViewPr varScale="1">
        <p:scale>
          <a:sx n="105" d="100"/>
          <a:sy n="105" d="100"/>
        </p:scale>
        <p:origin x="139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C464F24-AF5B-473D-810B-8F13C4ADCF61}" type="datetimeFigureOut">
              <a:rPr lang="ru-RU" smtClean="0"/>
              <a:pPr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A70093-EC23-484F-823C-AABD8271E61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6-4.wav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5-1.wav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6.wav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7.wav" TargetMode="Externa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8.wav" TargetMode="Externa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0.wav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9.wa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0.wav" TargetMode="Externa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1.wa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2.wa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3-2.wav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7-1.wav" TargetMode="Externa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2.wav" TargetMode="Externa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3.jpe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4-0.wav" TargetMode="Externa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5-1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6.wav" TargetMode="External"/><Relationship Id="rId5" Type="http://schemas.openxmlformats.org/officeDocument/2006/relationships/image" Target="../media/image61.png"/><Relationship Id="rId4" Type="http://schemas.openxmlformats.org/officeDocument/2006/relationships/image" Target="../media/image6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7.wav" TargetMode="Externa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1-0.wav" TargetMode="External"/><Relationship Id="rId5" Type="http://schemas.openxmlformats.org/officeDocument/2006/relationships/image" Target="../media/image68.pn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3.wav" TargetMode="Externa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4-0.wav" TargetMode="External"/><Relationship Id="rId6" Type="http://schemas.openxmlformats.org/officeDocument/2006/relationships/image" Target="../media/image75.pn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5-0.wav" TargetMode="External"/><Relationship Id="rId5" Type="http://schemas.openxmlformats.org/officeDocument/2006/relationships/image" Target="../media/image78.png"/><Relationship Id="rId4" Type="http://schemas.openxmlformats.org/officeDocument/2006/relationships/image" Target="../media/image7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6-0.wav" TargetMode="External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8.wav" TargetMode="Externa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87-0.wa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8-2.wa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59.wav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1.wav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2.wav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63-0.wa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8;&#1072;&#1085;&#1103;\&#1087;&#1088;&#1077;&#1079;&#1077;&#1085;&#1090;&#1072;&#1094;&#1080;&#1103;%20&#1087;&#1086;%20&#1089;&#1077;&#1085;&#1089;&#1086;&#1088;&#1080;&#1082;&#1077;\&#1058;&#1077;&#1086;&#1088;&#1077;&#1090;&#1080;&#1095;&#1077;&#1089;&#1082;&#1080;&#1077;%20&#1086;&#1089;&#1085;&#1086;&#1074;&#1099;%20&#1089;&#1077;&#1085;279-0.wav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566998"/>
            <a:ext cx="6595096" cy="156585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Bookman Old Style" pitchFamily="18" charset="0"/>
              </a:rPr>
              <a:t>Теоретические основы сенсорного развития обучающихся в дошкольной образовательной организации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116744"/>
            <a:ext cx="3353596" cy="1357421"/>
          </a:xfrm>
        </p:spPr>
        <p:txBody>
          <a:bodyPr>
            <a:normAutofit/>
          </a:bodyPr>
          <a:lstStyle/>
          <a:p>
            <a:r>
              <a:rPr lang="ru-RU" dirty="0"/>
              <a:t>                 </a:t>
            </a:r>
          </a:p>
        </p:txBody>
      </p:sp>
      <p:pic>
        <p:nvPicPr>
          <p:cNvPr id="34818" name="Picture 2" descr="http://t3.gstatic.com/images?q=tbn:ANd9GcQnCprFbNo2AL4v9AsDU4Ia08jTZ-e2G0j-TCNe6Lowz8shXX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8336" y="2132856"/>
            <a:ext cx="4181784" cy="3189496"/>
          </a:xfrm>
          <a:prstGeom prst="rect">
            <a:avLst/>
          </a:prstGeom>
          <a:noFill/>
        </p:spPr>
      </p:pic>
      <p:pic>
        <p:nvPicPr>
          <p:cNvPr id="10" name="Теоретические основы сен256-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1" y="6337998"/>
            <a:ext cx="302409" cy="302409"/>
          </a:xfrm>
          <a:prstGeom prst="rect">
            <a:avLst/>
          </a:prstGeom>
        </p:spPr>
      </p:pic>
    </p:spTree>
  </p:cSld>
  <p:clrMapOvr>
    <a:masterClrMapping/>
  </p:clrMapOvr>
  <p:transition advTm="51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latin typeface="Bookman Old Style" pitchFamily="18" charset="0"/>
              </a:rPr>
              <a:t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a:t>
            </a:r>
          </a:p>
        </p:txBody>
      </p:sp>
      <p:pic>
        <p:nvPicPr>
          <p:cNvPr id="2050" name="Picture 2" descr="C:\Users\Андрей\Desktop\DSC017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000240"/>
            <a:ext cx="3301989" cy="18573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Users\Андрей\Desktop\DSC017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89435" y="2000240"/>
            <a:ext cx="3325837" cy="1870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C:\Users\Андрей\Desktop\DSC0179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32" y="4286256"/>
            <a:ext cx="4214810" cy="2370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Теоретические основы сен26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7901014" cy="428628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latin typeface="Bookman Old Style" pitchFamily="18" charset="0"/>
              </a:rPr>
              <a:t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a:t>
            </a:r>
          </a:p>
        </p:txBody>
      </p:sp>
      <p:pic>
        <p:nvPicPr>
          <p:cNvPr id="3" name="Теоретические основы сен26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28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7467600" cy="200026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Bookman Old Style" pitchFamily="18" charset="0"/>
              </a:rPr>
              <a:t>В содержание сенсорного развития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a:t>
            </a:r>
          </a:p>
        </p:txBody>
      </p:sp>
      <p:pic>
        <p:nvPicPr>
          <p:cNvPr id="3" name="Picture 12" descr="http://www.funfit.us/images/mar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71744"/>
            <a:ext cx="5679284" cy="3786190"/>
          </a:xfrm>
          <a:prstGeom prst="rect">
            <a:avLst/>
          </a:prstGeom>
          <a:noFill/>
        </p:spPr>
      </p:pic>
      <p:pic>
        <p:nvPicPr>
          <p:cNvPr id="4" name="Теоретические основы сен26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3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7686700" cy="214314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latin typeface="Bookman Old Style" pitchFamily="18" charset="0"/>
              </a:rPr>
              <a:t>Сенсорное развитие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развитие является развитие обонятельных и вкусовых ощущений.</a:t>
            </a:r>
            <a:br>
              <a:rPr lang="ru-RU" sz="2000" b="1" dirty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3" name="Рисунок 2" descr="http://ds146.sadiki.kz/kaz/gallery/5/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714620"/>
            <a:ext cx="5357850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6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98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Андрей\Desktop\wwwdet-sadcom_deti_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4000504"/>
            <a:ext cx="2420471" cy="1613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7" name="Picture 3" descr="C:\Users\Андрей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000108"/>
            <a:ext cx="2466975" cy="1847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8" name="Picture 4" descr="C:\Users\Андрей\Desktop\imagesCA1Y34S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857232"/>
            <a:ext cx="3071817" cy="2385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6869" name="Picture 5" descr="C:\Users\Андрей\Desktop\1282379544_114958750_2-----12823795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705" y="3319957"/>
            <a:ext cx="3999171" cy="239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14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615262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>
                <a:latin typeface="Bookman Old Style" pitchFamily="18" charset="0"/>
              </a:rPr>
              <a:t>    Методика сенсорного воспитания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7"/>
            <a:ext cx="7572428" cy="64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Bookman Old Style" pitchFamily="18" charset="0"/>
              </a:rPr>
              <a:t>Развитие ощущений и восприятий происходит успешнее в условиях целенаправленной содержательной деятельности.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00298" y="1928802"/>
            <a:ext cx="3929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Продуктивная деятельность </a:t>
            </a:r>
          </a:p>
        </p:txBody>
      </p:sp>
      <p:sp>
        <p:nvSpPr>
          <p:cNvPr id="6" name="Лента лицом вверх 5"/>
          <p:cNvSpPr/>
          <p:nvPr/>
        </p:nvSpPr>
        <p:spPr>
          <a:xfrm>
            <a:off x="571472" y="2357430"/>
            <a:ext cx="7572428" cy="428628"/>
          </a:xfrm>
          <a:prstGeom prst="ribbon2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рисование</a:t>
            </a:r>
          </a:p>
        </p:txBody>
      </p:sp>
      <p:sp>
        <p:nvSpPr>
          <p:cNvPr id="7" name="Лента лицом вверх 6"/>
          <p:cNvSpPr/>
          <p:nvPr/>
        </p:nvSpPr>
        <p:spPr>
          <a:xfrm>
            <a:off x="642910" y="3000372"/>
            <a:ext cx="7500990" cy="428628"/>
          </a:xfrm>
          <a:prstGeom prst="ribbon2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лепка</a:t>
            </a:r>
          </a:p>
        </p:txBody>
      </p:sp>
      <p:sp>
        <p:nvSpPr>
          <p:cNvPr id="8" name="Лента лицом вверх 7"/>
          <p:cNvSpPr/>
          <p:nvPr/>
        </p:nvSpPr>
        <p:spPr>
          <a:xfrm>
            <a:off x="642910" y="3643314"/>
            <a:ext cx="7572428" cy="571504"/>
          </a:xfrm>
          <a:prstGeom prst="ribbon2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 аппликация</a:t>
            </a:r>
          </a:p>
        </p:txBody>
      </p:sp>
      <p:sp>
        <p:nvSpPr>
          <p:cNvPr id="9" name="Лента лицом вверх 8"/>
          <p:cNvSpPr/>
          <p:nvPr/>
        </p:nvSpPr>
        <p:spPr>
          <a:xfrm>
            <a:off x="642910" y="4429132"/>
            <a:ext cx="7572428" cy="571504"/>
          </a:xfrm>
          <a:prstGeom prst="ribbon2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chemeClr val="tx1"/>
                </a:solidFill>
              </a:rPr>
              <a:t>конструирование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28596" y="5357826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только создаёт благоприятные условия для развития ощущений и восприятий, но и вызывает потребность в овладении формой, цветом, пространственными ориентировками. </a:t>
            </a:r>
          </a:p>
        </p:txBody>
      </p:sp>
      <p:pic>
        <p:nvPicPr>
          <p:cNvPr id="11" name="Теоретические основы сен26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5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785794"/>
            <a:ext cx="7143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Основным методом сенсорного развитие является обследование детьми предметов с целью определения их свойств.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</a:t>
            </a:r>
          </a:p>
          <a:p>
            <a:pPr algn="ctr"/>
            <a:r>
              <a:rPr lang="ru-RU" b="1" dirty="0">
                <a:latin typeface="Bookman Old Style" pitchFamily="18" charset="0"/>
              </a:rPr>
              <a:t>                           </a:t>
            </a:r>
          </a:p>
          <a:p>
            <a:pPr algn="ctr"/>
            <a:endParaRPr lang="ru-RU" b="1" dirty="0">
              <a:latin typeface="Bookman Old Style" pitchFamily="18" charset="0"/>
            </a:endParaRPr>
          </a:p>
          <a:p>
            <a:pPr algn="ctr"/>
            <a:r>
              <a:rPr lang="ru-RU" b="1" dirty="0">
                <a:latin typeface="Bookman Old Style" pitchFamily="18" charset="0"/>
              </a:rPr>
              <a:t>это специально организованное восприятие предметов для последующего использования его результатов в той или иной содержательной деятельности. В процессе обследования дети учатся выделять и различать величину, форму, пространственные отношения, цвет</a:t>
            </a:r>
            <a:r>
              <a:rPr lang="ru-RU" b="1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85852" y="1785926"/>
            <a:ext cx="5786478" cy="5715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</a:rPr>
              <a:t>Обследование</a:t>
            </a:r>
          </a:p>
        </p:txBody>
      </p:sp>
      <p:pic>
        <p:nvPicPr>
          <p:cNvPr id="9217" name="Picture 1" descr="C:\Users\Андрей\Desktop\---_1_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357694"/>
            <a:ext cx="3071835" cy="207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7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6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143932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Одной из важных задач сенсорного развитие является формирование у детей представлений о сенсорных эталонах.</a:t>
            </a:r>
          </a:p>
          <a:p>
            <a:r>
              <a:rPr lang="ru-RU" dirty="0"/>
              <a:t> </a:t>
            </a:r>
            <a:r>
              <a:rPr lang="ru-RU" b="1" dirty="0"/>
              <a:t>Сенсорные эталоны </a:t>
            </a:r>
            <a:r>
              <a:rPr lang="ru-RU" dirty="0"/>
              <a:t>– это образцы, которые были выработаны в процессе общественно-исторического опыта.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928802"/>
            <a:ext cx="8143932" cy="2308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Такими эталонами являются основные цвета, геометрические фигуры (шар, куб, круг, квадрат и др.), различная высота музыкальных звуков, выраженная в нотах.</a:t>
            </a:r>
          </a:p>
          <a:p>
            <a:r>
              <a:rPr lang="ru-RU" dirty="0"/>
              <a:t> Если ребёнок знаком с эталонами и их словесными обозначениями, ему легче ориентироваться в окружающем мире: он относит встречающиеся ему предметы с тем или иным эталоном и называет цвет, форму, величину предмета, пространственное расположение его деталей.</a:t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4500570"/>
            <a:ext cx="8072494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Воспитатель обучает детей приёмам обследования. Вначале ставит перед ними цель: чтобы нарисовать предмет, надо рассмотреть, из каких частей он состоит; чтобы соорудить постройку, надо проанализировать образец. Затем он знакомит детей с основными этапами обследования.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Теоретические основы сен27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413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35716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Bookman Old Style" pitchFamily="18" charset="0"/>
              </a:rPr>
              <a:t>При обучении рисованию, конструированию процесс обследования состоит из следующих этапов: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500174"/>
            <a:ext cx="4857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восприятие целостного облика предмета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000241"/>
            <a:ext cx="5072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вычленение отдельных его частей и определение их свойств (форма, величина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67335"/>
            <a:ext cx="47863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определение пространственных взаимоотношений частей относительно друг друга (выше, ниже, слева, справа);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4286257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5286388"/>
            <a:ext cx="4857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повторное целостное восприятие предметов.</a:t>
            </a:r>
            <a:br>
              <a:rPr lang="ru-RU" dirty="0"/>
            </a:br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1500174"/>
            <a:ext cx="7072362" cy="428628"/>
          </a:xfrm>
          <a:prstGeom prst="homePlat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восприятие целостного облика предмета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357158" y="2071678"/>
            <a:ext cx="7215238" cy="64294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отдельных его частей и определение их свойств (форма, величина и т.д.) 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357158" y="3071810"/>
            <a:ext cx="7358114" cy="857256"/>
          </a:xfrm>
          <a:prstGeom prst="homePlat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</a:rPr>
              <a:t>определение пространственных взаимоотношений частей относительно друг друга (выше, ниже, слева, справа)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357158" y="4357694"/>
            <a:ext cx="7358114" cy="857256"/>
          </a:xfrm>
          <a:prstGeom prst="homePlat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 </a:t>
            </a:r>
            <a:r>
              <a:rPr lang="ru-RU" sz="1600" dirty="0">
                <a:solidFill>
                  <a:schemeClr val="tx1"/>
                </a:solidFill>
              </a:rPr>
              <a:t>вычленение более мелких частей предмета и установление их расположения по отношению к основным частям</a:t>
            </a:r>
          </a:p>
        </p:txBody>
      </p:sp>
      <p:sp>
        <p:nvSpPr>
          <p:cNvPr id="16" name="Пятиугольник 15"/>
          <p:cNvSpPr/>
          <p:nvPr/>
        </p:nvSpPr>
        <p:spPr>
          <a:xfrm>
            <a:off x="357158" y="5429264"/>
            <a:ext cx="7215238" cy="571504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повторное целостное восприятие предметов.</a:t>
            </a:r>
            <a:br>
              <a:rPr lang="ru-RU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5" name="Теоретические основы сен27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9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826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Bookman Old Style" pitchFamily="18" charset="0"/>
              </a:rPr>
              <a:t>При подготовке к другим видам деятельности, например к труду, отбираются и соответствующие способы обследования.</a:t>
            </a:r>
          </a:p>
        </p:txBody>
      </p:sp>
      <p:pic>
        <p:nvPicPr>
          <p:cNvPr id="6147" name="Picture 3" descr="http://www.magichild.ru/foto/teatr2009/IMG_27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71612"/>
            <a:ext cx="3071834" cy="2786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 descr="http://t3.gstatic.com/images?q=tbn:ANd9GcTxCqgo2wALuBdvSw2oMMkLHuGa2-h4MRmO1JmPOcZQiLjuAqA8SL8H8eM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643050"/>
            <a:ext cx="3071834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3" descr="C:\Users\Марина\Desktop\сенсорика\IMG_00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4000504"/>
            <a:ext cx="3961581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Теоретические основы сен273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9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79690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/>
              <a:t>                     </a:t>
            </a:r>
            <a:r>
              <a:rPr lang="ru-RU" b="1" dirty="0">
                <a:latin typeface="Bookman Old Style" pitchFamily="18" charset="0"/>
              </a:rPr>
              <a:t>Содержание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Понятие сенсорного развития.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 и содержание сенсорного развития.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Методика сенсорного развитие в детском саду.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Приемы и способы обследования</a:t>
            </a:r>
          </a:p>
          <a:p>
            <a:pPr>
              <a:buFont typeface="Wingdings" pitchFamily="2" charset="2"/>
              <a:buChar char="v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Дидактические игры в детском саду.</a:t>
            </a:r>
            <a:endParaRPr lang="ru-RU" dirty="0"/>
          </a:p>
        </p:txBody>
      </p:sp>
      <p:pic>
        <p:nvPicPr>
          <p:cNvPr id="1026" name="Picture 2" descr="C:\Users\Андрей\Desktop\imagesCAKC6OQ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143380"/>
            <a:ext cx="3214710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57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1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esktop\imagesCAKL8Z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66"/>
            <a:ext cx="3595703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Теоретические основы сен28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2051" name="Picture 3" descr="C:\Users\Андрей\Desktop\imagesCAI8U1B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331244"/>
            <a:ext cx="2238378" cy="31219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C:\Users\Андрей\Desktop\imagesCAGKRKN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3786190"/>
            <a:ext cx="2357454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4" name="Picture 6" descr="C:\Users\Андрей\Desktop\imagesCAND861J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642918"/>
            <a:ext cx="3286132" cy="24098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5" name="Picture 7" descr="C:\Users\Андрей\Desktop\imagesCA8EQP7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14612" y="2643182"/>
            <a:ext cx="2107421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298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04"/>
            <a:ext cx="7500990" cy="118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Обучение обследованию проводиться с учётом возраста детей:</a:t>
            </a:r>
          </a:p>
          <a:p>
            <a:r>
              <a:rPr lang="ru-RU" dirty="0"/>
              <a:t>младшим даются предметы более простые по форме (мячик, кубик, башенка), окрашенные в основные цвета, без излишних деталей;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3857628"/>
            <a:ext cx="750099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/>
              <a:t>старшие могут рассматривать и анализировать все окружающие их предметы, выделять большее количество качеств (цвет, форму, вес, твёрдость или мягкость, фактуру материала и др.). </a:t>
            </a:r>
          </a:p>
        </p:txBody>
      </p:sp>
      <p:pic>
        <p:nvPicPr>
          <p:cNvPr id="5122" name="Picture 2" descr="http://t0.gstatic.com/images?q=tbn:ANd9GcRL8r4MCUJEvd_rXkMON4AeLln3B7lWJNFkH726geiMRcbb7C37BSkdK3WNU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71678"/>
            <a:ext cx="1343025" cy="1057276"/>
          </a:xfrm>
          <a:prstGeom prst="rect">
            <a:avLst/>
          </a:prstGeom>
          <a:noFill/>
        </p:spPr>
      </p:pic>
      <p:pic>
        <p:nvPicPr>
          <p:cNvPr id="5130" name="Picture 10" descr="http://t2.gstatic.com/images?q=tbn:ANd9GcQEfpyqt4eRKqSxgD3Gx9jXDYrsJT_86yrjFgjFbuNbZsXOgMSr-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1643050"/>
            <a:ext cx="2143125" cy="1928811"/>
          </a:xfrm>
          <a:prstGeom prst="rect">
            <a:avLst/>
          </a:prstGeom>
          <a:noFill/>
        </p:spPr>
      </p:pic>
      <p:pic>
        <p:nvPicPr>
          <p:cNvPr id="5132" name="Picture 12" descr="http://t2.gstatic.com/images?q=tbn:ANd9GcTU46t9m6nSeOiMVjOrI1-5WeBz7gmbmyVkjLjf-jTkOs6YV4m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785926"/>
            <a:ext cx="1500198" cy="1500198"/>
          </a:xfrm>
          <a:prstGeom prst="rect">
            <a:avLst/>
          </a:prstGeom>
          <a:noFill/>
        </p:spPr>
      </p:pic>
      <p:pic>
        <p:nvPicPr>
          <p:cNvPr id="5134" name="Picture 14" descr="http://t1.gstatic.com/images?q=tbn:ANd9GcRiyYX3lZQA-6mxTm26A9FeLF4HjnQ0dZB7qonUYcKR7O9s9pP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86380" y="2357430"/>
            <a:ext cx="1295400" cy="762000"/>
          </a:xfrm>
          <a:prstGeom prst="rect">
            <a:avLst/>
          </a:prstGeom>
          <a:noFill/>
        </p:spPr>
      </p:pic>
      <p:pic>
        <p:nvPicPr>
          <p:cNvPr id="10" name="Теоретические основы сен27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  <p:pic>
        <p:nvPicPr>
          <p:cNvPr id="11" name="Picture 1" descr="C:\Users\Андрей\Desktop\imagesCANJ6HD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857760"/>
            <a:ext cx="1643074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>
                <a:latin typeface="Bookman Old Style" pitchFamily="18" charset="0"/>
              </a:rPr>
              <a:t>Большие возможности для сенсорного развитие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a:t>
            </a:r>
          </a:p>
        </p:txBody>
      </p:sp>
      <p:pic>
        <p:nvPicPr>
          <p:cNvPr id="4098" name="Picture 2" descr="http://www.admkamyshin.info/uploads/posts/1238144249_ob_1_3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500305"/>
            <a:ext cx="3643338" cy="27377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3" name="Picture 7" descr="C:\Users\Андрей\Desktop\60bfbabf30c44b3e9134dd4a428fd1f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2922" y="3571876"/>
            <a:ext cx="3700954" cy="29943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Теоретические основы сен275-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76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00948" cy="222566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400" b="1" dirty="0">
                <a:latin typeface="Bookman Old Style" pitchFamily="18" charset="0"/>
              </a:rPr>
              <a:t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a:t>
            </a:r>
          </a:p>
        </p:txBody>
      </p:sp>
      <p:pic>
        <p:nvPicPr>
          <p:cNvPr id="3073" name="Picture 1" descr="C:\Users\Андрей\Desktop\2007-08-23_34_new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786058"/>
            <a:ext cx="4043887" cy="29789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4" name="Picture 2" descr="C:\Users\Андрей\Desktop\0_5838b_41aad2e1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857628"/>
            <a:ext cx="4143404" cy="28480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Теоретические основы сен27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448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7500990" cy="22860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2000" b="1" dirty="0">
                <a:latin typeface="Bookman Old Style" pitchFamily="18" charset="0"/>
              </a:rPr>
              <a:t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Воспитатель, используя окружающую обстановку, последовательно развивает ощущения и восприятия детей.</a:t>
            </a:r>
            <a:br>
              <a:rPr lang="ru-RU" sz="2000" b="1" dirty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4" name="Picture 2" descr="G:\СЕНСОРИКА С ПЕСКОМ ФОТО\100_01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5" y="3071810"/>
            <a:ext cx="4889858" cy="3071834"/>
          </a:xfrm>
          <a:prstGeom prst="rect">
            <a:avLst/>
          </a:prstGeom>
          <a:noFill/>
        </p:spPr>
      </p:pic>
      <p:pic>
        <p:nvPicPr>
          <p:cNvPr id="5" name="Теоретические основы сен27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53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928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latin typeface="Bookman Old Style" pitchFamily="18" charset="0"/>
              </a:rPr>
              <a:t>  Дидактические игры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200" b="1" dirty="0">
                <a:latin typeface="Bookman Old Style" pitchFamily="18" charset="0"/>
                <a:cs typeface="Times New Roman" pitchFamily="18" charset="0"/>
              </a:rPr>
              <a:t>основное средство сенсорного развития.</a:t>
            </a:r>
            <a:endParaRPr lang="ru-RU" sz="2200" b="1" dirty="0">
              <a:latin typeface="Bookman Old Style" pitchFamily="18" charset="0"/>
            </a:endParaRPr>
          </a:p>
        </p:txBody>
      </p:sp>
      <p:pic>
        <p:nvPicPr>
          <p:cNvPr id="3074" name="Picture 2" descr="C:\Users\Андрей\Desktop\DSC017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000505"/>
            <a:ext cx="4286280" cy="25315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5" name="Picture 3" descr="C:\Users\Андрей\Desktop\DSC017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285860"/>
            <a:ext cx="4286280" cy="2553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1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4980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Bookman Old Style" pitchFamily="18" charset="0"/>
              </a:rPr>
              <a:t>Цветные счетные палочки </a:t>
            </a:r>
            <a:r>
              <a:rPr lang="ru-RU" b="1" dirty="0" err="1">
                <a:latin typeface="Bookman Old Style" pitchFamily="18" charset="0"/>
              </a:rPr>
              <a:t>Кюизенера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7170" name="Picture 2" descr="C:\Users\Андрей\Desktop\DSC01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857628"/>
            <a:ext cx="5000628" cy="281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171" name="Picture 3" descr="C:\Users\Андрей\Desktop\DSC01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1643050"/>
            <a:ext cx="4500594" cy="26744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Теоретические основы сен283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827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7467600" cy="57150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Bookman Old Style" pitchFamily="18" charset="0"/>
              </a:rPr>
              <a:t>Игры с прищепками</a:t>
            </a:r>
          </a:p>
        </p:txBody>
      </p:sp>
      <p:pic>
        <p:nvPicPr>
          <p:cNvPr id="8194" name="Picture 2" descr="C:\Users\Андрей\Desktop\DSC01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46" y="2714620"/>
            <a:ext cx="4572032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5" name="Picture 3" descr="C:\Users\Андрей\Desktop\DSC018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4000528" cy="2250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196" name="Picture 4" descr="C:\Users\Андрей\Desktop\DSC018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929066"/>
            <a:ext cx="1531439" cy="2722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Теоретические основы сен284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807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Bookman Old Style" pitchFamily="18" charset="0"/>
              </a:rPr>
              <a:t>Квадраты «Сложи узор»;</a:t>
            </a:r>
            <a:br>
              <a:rPr lang="ru-RU" b="1" dirty="0">
                <a:latin typeface="Bookman Old Style" pitchFamily="18" charset="0"/>
              </a:rPr>
            </a:br>
            <a:r>
              <a:rPr lang="ru-RU" b="1" dirty="0">
                <a:latin typeface="Bookman Old Style" pitchFamily="18" charset="0"/>
              </a:rPr>
              <a:t>«Чудесный мешочек»</a:t>
            </a:r>
          </a:p>
        </p:txBody>
      </p:sp>
      <p:pic>
        <p:nvPicPr>
          <p:cNvPr id="9218" name="Picture 2" descr="C:\Users\Андрей\Desktop\DSC018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08632">
            <a:off x="571472" y="2357430"/>
            <a:ext cx="3770339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219" name="Picture 3" descr="C:\Users\Андрей\Desktop\DSC018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13381">
            <a:off x="4714876" y="2357430"/>
            <a:ext cx="3500462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Теоретические основы сен285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71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7467600" cy="70328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dirty="0">
                <a:latin typeface="Bookman Old Style" pitchFamily="18" charset="0"/>
              </a:rPr>
              <a:t>Логические блоки </a:t>
            </a:r>
            <a:r>
              <a:rPr lang="ru-RU" b="1" dirty="0" err="1">
                <a:latin typeface="Bookman Old Style" pitchFamily="18" charset="0"/>
              </a:rPr>
              <a:t>Дьенеша</a:t>
            </a:r>
            <a:endParaRPr lang="ru-RU" b="1" dirty="0">
              <a:latin typeface="Bookman Old Style" pitchFamily="18" charset="0"/>
            </a:endParaRPr>
          </a:p>
        </p:txBody>
      </p:sp>
      <p:pic>
        <p:nvPicPr>
          <p:cNvPr id="10242" name="Picture 2" descr="C:\Users\Андрей\Desktop\DSC017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496"/>
            <a:ext cx="5969010" cy="3643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43" name="Picture 3" descr="C:\Users\Андрей\Desktop\DSC017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928802"/>
            <a:ext cx="3555993" cy="2000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Теоретические основы сен286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06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Основой умственного развитие является сенсорное развитие, которое обеспечивает развитие и обогащение чувственного опыта ребёнка, формирует его представления о свойствах и качествах предметов</a:t>
            </a:r>
          </a:p>
        </p:txBody>
      </p:sp>
      <p:pic>
        <p:nvPicPr>
          <p:cNvPr id="20481" name="Picture 1" descr="C:\Users\Андрей\Desktop\1277963512_1_image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857364"/>
            <a:ext cx="6143668" cy="4154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Теоретические основы сен258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463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71472" y="1357298"/>
            <a:ext cx="7143800" cy="40719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В результате сенсорного развития ребенок овладевает способами чувственного познания мира, наглядно-образным мышлением; происходит дальнейшее совершенствование всех видов детской деятельности, формируется относительная самостоятельность в познавательной и практической деятельности.</a:t>
            </a:r>
            <a:endParaRPr lang="ru-RU" sz="2000" b="1" dirty="0">
              <a:solidFill>
                <a:schemeClr val="tx1"/>
              </a:solidFill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5" name="Теоретические основы сен287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105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7467600" cy="100013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000" b="1" dirty="0">
                <a:latin typeface="Bookman Old Style" pitchFamily="18" charset="0"/>
              </a:rPr>
              <a:t>Задачи сенсорного развития детей дошкольного возраста</a:t>
            </a:r>
            <a:br>
              <a:rPr lang="ru-RU" sz="2000" b="1" dirty="0">
                <a:latin typeface="Bookman Old Style" pitchFamily="18" charset="0"/>
              </a:rPr>
            </a:br>
            <a:endParaRPr lang="ru-RU" sz="2000" b="1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2071679"/>
            <a:ext cx="6929486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143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1200" dirty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</a:t>
            </a:r>
            <a:r>
              <a:rPr kumimoji="0" lang="ru-RU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перцептивных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(обследовательских) действий;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643042" y="3286125"/>
            <a:ext cx="6572296" cy="6429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indent="11430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формирование у детей системы сенсорных эталонов;</a:t>
            </a:r>
            <a:endParaRPr kumimoji="0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4357694"/>
            <a:ext cx="650085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Bookman Old Style" pitchFamily="18" charset="0"/>
              </a:rPr>
              <a:t>формирование у детей умения самостоятельно применять систему </a:t>
            </a:r>
            <a:r>
              <a:rPr lang="ru-RU" b="1" dirty="0" err="1">
                <a:latin typeface="Bookman Old Style" pitchFamily="18" charset="0"/>
              </a:rPr>
              <a:t>перцептивных</a:t>
            </a:r>
            <a:r>
              <a:rPr lang="ru-RU" b="1" dirty="0">
                <a:latin typeface="Bookman Old Style" pitchFamily="18" charset="0"/>
              </a:rPr>
              <a:t> действий и систему сенсорных эталонов: в практической и познавательной деятельности.</a:t>
            </a:r>
          </a:p>
        </p:txBody>
      </p:sp>
      <p:pic>
        <p:nvPicPr>
          <p:cNvPr id="9" name="Теоретические основы сен278-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31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225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sz="2000" b="1" dirty="0">
                <a:latin typeface="Bookman Old Style" pitchFamily="18" charset="0"/>
              </a:rPr>
              <a:t>Сенсорное развитие – это целенаправленное развитие ощущений и восприятий. Слово «сенсорный» происходит от латинского слова «</a:t>
            </a:r>
            <a:r>
              <a:rPr lang="ru-RU" sz="2000" b="1" dirty="0" err="1">
                <a:latin typeface="Bookman Old Style" pitchFamily="18" charset="0"/>
              </a:rPr>
              <a:t>sensus</a:t>
            </a:r>
            <a:r>
              <a:rPr lang="ru-RU" sz="2000" b="1" dirty="0">
                <a:latin typeface="Bookman Old Style" pitchFamily="18" charset="0"/>
              </a:rPr>
              <a:t>» - «чувство», «ощущение», «восприятие», «способность ощущения».</a:t>
            </a:r>
          </a:p>
        </p:txBody>
      </p:sp>
      <p:pic>
        <p:nvPicPr>
          <p:cNvPr id="19457" name="Picture 1" descr="C:\Users\Андрей\Desktop\----_1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928801"/>
            <a:ext cx="3969771" cy="2714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458" name="Picture 2" descr="C:\Users\Андрей\Desktop\1284754872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3376993"/>
            <a:ext cx="3702214" cy="2695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Теоретические основы сен259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8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500042"/>
            <a:ext cx="7858180" cy="50720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  <a:t>Познание окружающего мира начинается с ощущений, с восприятия. Чем богаче ощущения и восприятия, тем шире и многограннее будут полученные человеком сведения об окружающем мире. Таким образом, сенсорная культура ребёнка, уровень развития его ощущений и восприятий являются важной предпосылкой успешной познавательной деятельности.</a:t>
            </a:r>
            <a:br>
              <a:rPr lang="ru-RU" sz="2400" b="1" dirty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3" name="Теоретические основы сен261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77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043890" cy="193991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1800" b="1" dirty="0">
                <a:latin typeface="Bookman Old Style" pitchFamily="18" charset="0"/>
              </a:rPr>
              <a:t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</a:t>
            </a:r>
            <a:br>
              <a:rPr lang="ru-RU" sz="1800" b="1" dirty="0">
                <a:latin typeface="Bookman Old Style" pitchFamily="18" charset="0"/>
              </a:rPr>
            </a:b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17412" name="Picture 4" descr="http://t0.gstatic.com/images?q=tbn:ANd9GcS9Xu_Ks5UJBaHCdC7Mq7QqW1af7bFElRrmSyBkmCLee0Zpew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65750">
            <a:off x="4786314" y="4500570"/>
            <a:ext cx="2162175" cy="2114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4" name="Picture 6" descr="http://t0.gstatic.com/images?q=tbn:ANd9GcQhWE7YvktYcLs5mIlL6oGVhqWUNGR2h9p_2i2HY5O6tAKtmPcQu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53784">
            <a:off x="785786" y="2428868"/>
            <a:ext cx="2286000" cy="16097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8" name="Picture 10" descr="http://t1.gstatic.com/images?q=tbn:ANd9GcTb9SkVC2F6uC8jL_EW8tCNf-cz4o3ACJQmLUncmzmoV0SoEBn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357430"/>
            <a:ext cx="2085975" cy="2200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6" name="Picture 18" descr="http://t3.gstatic.com/images?q=tbn:ANd9GcQihAgN-aoA5jd452ROSJH7j-TiU5YFlXoQ_lQa2F8LCwGApLPjE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2428868"/>
            <a:ext cx="249555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28" name="Picture 20" descr="http://t1.gstatic.com/images?q=tbn:ANd9GcRguMPvRA8egGOCaBHyHHKfD-EXxwz4YlD5YhOWkbq5EM8lu6mPdKtniBReZ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56607">
            <a:off x="928662" y="4643446"/>
            <a:ext cx="2584410" cy="1785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Теоретические основы сен262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584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214290"/>
            <a:ext cx="7500990" cy="12715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Bookman Old Style" pitchFamily="18" charset="0"/>
              </a:rPr>
              <a:t>Педагогика считает, что сенсорное развитие надо осуществлять в процессе разных видов деятельности 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3857620" y="1714488"/>
            <a:ext cx="285752" cy="714380"/>
          </a:xfrm>
          <a:prstGeom prst="downArrow">
            <a:avLst>
              <a:gd name="adj1" fmla="val 50000"/>
              <a:gd name="adj2" fmla="val 56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57818" y="2571744"/>
            <a:ext cx="2214578" cy="78581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конструктивной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34" y="2571744"/>
            <a:ext cx="2214578" cy="785818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изобразительной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43240" y="2571744"/>
            <a:ext cx="1785950" cy="78581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Игровой</a:t>
            </a:r>
            <a:br>
              <a:rPr lang="ru-RU" dirty="0"/>
            </a:b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85786" y="4500570"/>
            <a:ext cx="3000396" cy="112871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музыкально-двигательной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43372" y="4500570"/>
            <a:ext cx="3057540" cy="112871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</a:t>
            </a:r>
            <a:r>
              <a:rPr lang="ru-RU" sz="1600" b="1" dirty="0">
                <a:solidFill>
                  <a:schemeClr val="tx1"/>
                </a:solidFill>
                <a:latin typeface="Bookman Old Style" pitchFamily="18" charset="0"/>
              </a:rPr>
              <a:t>ознакомлении детей с окружающим</a:t>
            </a:r>
          </a:p>
        </p:txBody>
      </p:sp>
      <p:sp>
        <p:nvSpPr>
          <p:cNvPr id="11" name="Стрелка вниз 10"/>
          <p:cNvSpPr/>
          <p:nvPr/>
        </p:nvSpPr>
        <p:spPr>
          <a:xfrm rot="2336212">
            <a:off x="1631193" y="1676403"/>
            <a:ext cx="335615" cy="6796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152113">
            <a:off x="6186046" y="1653845"/>
            <a:ext cx="343808" cy="835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684374">
            <a:off x="2443444" y="3593379"/>
            <a:ext cx="340380" cy="7017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9806003">
            <a:off x="5227047" y="3600398"/>
            <a:ext cx="318940" cy="7261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Теоретические основы сен263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754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:\Users\Андрей\Desktop\day_care_250x2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3813003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4" name="Picture 4" descr="C:\Users\Андрей\Desktop\1295707696_80847963_1----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955409" cy="3827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2" name="Picture 2" descr="C:\Users\Андрей\Desktop\1299429428_174244173_3---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85728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Теоретические основы сен279-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674100" y="63881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16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723</TotalTime>
  <Words>1123</Words>
  <Application>Microsoft Office PowerPoint</Application>
  <PresentationFormat>Экран (4:3)</PresentationFormat>
  <Paragraphs>69</Paragraphs>
  <Slides>30</Slides>
  <Notes>0</Notes>
  <HiddenSlides>0</HiddenSlides>
  <MMClips>30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Bookman Old Style</vt:lpstr>
      <vt:lpstr>Calibri</vt:lpstr>
      <vt:lpstr>Century Schoolbook</vt:lpstr>
      <vt:lpstr>Times New Roman</vt:lpstr>
      <vt:lpstr>Wingdings</vt:lpstr>
      <vt:lpstr>Wingdings 2</vt:lpstr>
      <vt:lpstr>Эркер</vt:lpstr>
      <vt:lpstr>Теоретические основы сенсорного развития обучающихся в дошкольной образовательной организации</vt:lpstr>
      <vt:lpstr>                     Содержание</vt:lpstr>
      <vt:lpstr>Основой умственного развитие является сенсорное развитие, которое обеспечивает развитие и обогащение чувственного опыта ребёнка, формирует его представления о свойствах и качествах предметов</vt:lpstr>
      <vt:lpstr>Задачи сенсорного развития детей дошкольного возраста </vt:lpstr>
      <vt:lpstr> Сенсорное развитие – это целенаправленное развитие ощущений и восприятий. Слово «сенсорный» происходит от латинского слова «sensus» - «чувство», «ощущение», «восприятие», «способность ощущения».</vt:lpstr>
      <vt:lpstr>Презентация PowerPoint</vt:lpstr>
      <vt:lpstr>Сенсорная культура имеет большое значение и для эстетического воспитания. Умение различать цвета, оттенки, формы, сочетания форм и цветов, высоту и тембр звуков даёт возможность лучше понимать произведения изобразительного и музыкального искусства, получать удовольствие от слушания музыки, рассматривания картин, скульптуры и т.д. </vt:lpstr>
      <vt:lpstr>Презентация PowerPoint</vt:lpstr>
      <vt:lpstr>Презентация PowerPoint</vt:lpstr>
      <vt:lpstr>В дошкольном возрасте дети усваивают пространственные ориентировки: вперёд – назад, вверху – внизу, далеко – близко, слева – справа и др., которыми руководствуются в жизненных ситуациях. Они различают форму предметов, их величину, сравнивают предметы между собой.</vt:lpstr>
      <vt:lpstr>Постепенно дети учатся ориентироваться во времени и овладевают временными понятиями, осознают последовательность и продолжительность времени. Вначале ребёнку трудно осмыслить относительность понятий «вчера», «сегодня», «завтра» (как «завтра» вдруг становится «сегодня», а «сегодня» превращается во «вчера»), продолжительность времени (минута, 5 минут, час). Это достигается в результате накопленного опыта и целенаправленного обучения.</vt:lpstr>
      <vt:lpstr>В содержание сенсорного развития входит развитие слуховой чувствительности, умения вслушиваться и различать звуки, развитие речевого слуха (восприятие звуковой стороны речи) и музыкального (умение различать звуки по высоте, воспринимать ритмический рисунок и др.).</vt:lpstr>
      <vt:lpstr>Сенсорное развитие включает в себя также развитие тактильной чувствительности – умения различать свойства предметов (гладкий, пушистый, шершавый, мягкий, твёрдый, тяжёлый, лёгкий, холодный, тёплый и др.) и правильно называть их. Одной из сторон сенсорного развитие является развитие обонятельных и вкусовых ощущений. </vt:lpstr>
      <vt:lpstr>Презентация PowerPoint</vt:lpstr>
      <vt:lpstr>    Методика сенсорного воспитания</vt:lpstr>
      <vt:lpstr>Презентация PowerPoint</vt:lpstr>
      <vt:lpstr>Презентация PowerPoint</vt:lpstr>
      <vt:lpstr>Презентация PowerPoint</vt:lpstr>
      <vt:lpstr>При подготовке к другим видам деятельности, например к труду, отбираются и соответствующие способы обследования.</vt:lpstr>
      <vt:lpstr>Презентация PowerPoint</vt:lpstr>
      <vt:lpstr>Презентация PowerPoint</vt:lpstr>
      <vt:lpstr>Большие возможности для сенсорного развитие предоставляются в работе по ознакомлению детей с окружающим, особенно с природой. Действуя с различными предметами, ребёнок получает множество ощущений: его окружают цвета, запахи, звуки.</vt:lpstr>
      <vt:lpstr>Воспитатель побуждает младших детей к выполнению действий с игрушками и предметами, способствующих развитию ощущений и восприятий: разбору и сбору пирамидок, матрёшек, чашечек-вкладышей, прокатыванию шаров в цветные воротца и т.д.</vt:lpstr>
      <vt:lpstr>Накопленный опыт дети переносят на другие предметы и явления, используют его в повседневной жизни: «Давай польём песок: он будет сырой, и мы из него будем строить тоннель». «Не поднимай это ведро: в нём песок, он очень тяжёлый». Воспитатель, используя окружающую обстановку, последовательно развивает ощущения и восприятия детей. </vt:lpstr>
      <vt:lpstr>  Дидактические игры  – основное средство сенсорного развития.</vt:lpstr>
      <vt:lpstr>Цветные счетные палочки Кюизенера</vt:lpstr>
      <vt:lpstr>Игры с прищепками</vt:lpstr>
      <vt:lpstr>Квадраты «Сложи узор»; «Чудесный мешочек»</vt:lpstr>
      <vt:lpstr>Логические блоки Дьенеша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сенсорного воспитания</dc:title>
  <dc:creator>Андрей</dc:creator>
  <cp:lastModifiedBy>Елена Родомакина</cp:lastModifiedBy>
  <cp:revision>56</cp:revision>
  <dcterms:created xsi:type="dcterms:W3CDTF">2011-04-06T12:29:45Z</dcterms:created>
  <dcterms:modified xsi:type="dcterms:W3CDTF">2022-04-05T11:57:42Z</dcterms:modified>
</cp:coreProperties>
</file>